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0" r:id="rId1"/>
  </p:sldMasterIdLst>
  <p:notesMasterIdLst>
    <p:notesMasterId r:id="rId47"/>
  </p:notesMasterIdLst>
  <p:sldIdLst>
    <p:sldId id="256" r:id="rId2"/>
    <p:sldId id="293" r:id="rId3"/>
    <p:sldId id="321" r:id="rId4"/>
    <p:sldId id="294" r:id="rId5"/>
    <p:sldId id="307" r:id="rId6"/>
    <p:sldId id="308" r:id="rId7"/>
    <p:sldId id="319" r:id="rId8"/>
    <p:sldId id="259" r:id="rId9"/>
    <p:sldId id="260" r:id="rId10"/>
    <p:sldId id="262" r:id="rId11"/>
    <p:sldId id="295" r:id="rId12"/>
    <p:sldId id="297" r:id="rId13"/>
    <p:sldId id="318" r:id="rId14"/>
    <p:sldId id="312" r:id="rId15"/>
    <p:sldId id="335" r:id="rId16"/>
    <p:sldId id="336" r:id="rId17"/>
    <p:sldId id="337" r:id="rId18"/>
    <p:sldId id="314" r:id="rId19"/>
    <p:sldId id="338" r:id="rId20"/>
    <p:sldId id="340" r:id="rId21"/>
    <p:sldId id="339" r:id="rId22"/>
    <p:sldId id="341" r:id="rId23"/>
    <p:sldId id="320" r:id="rId24"/>
    <p:sldId id="334" r:id="rId25"/>
    <p:sldId id="323" r:id="rId26"/>
    <p:sldId id="324" r:id="rId27"/>
    <p:sldId id="302" r:id="rId28"/>
    <p:sldId id="331" r:id="rId29"/>
    <p:sldId id="269" r:id="rId30"/>
    <p:sldId id="304" r:id="rId31"/>
    <p:sldId id="303" r:id="rId32"/>
    <p:sldId id="317" r:id="rId33"/>
    <p:sldId id="328" r:id="rId34"/>
    <p:sldId id="332" r:id="rId35"/>
    <p:sldId id="333" r:id="rId36"/>
    <p:sldId id="322" r:id="rId37"/>
    <p:sldId id="270" r:id="rId38"/>
    <p:sldId id="271" r:id="rId39"/>
    <p:sldId id="273" r:id="rId40"/>
    <p:sldId id="275" r:id="rId41"/>
    <p:sldId id="279" r:id="rId42"/>
    <p:sldId id="280" r:id="rId43"/>
    <p:sldId id="306" r:id="rId44"/>
    <p:sldId id="296" r:id="rId45"/>
    <p:sldId id="28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B6B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67791-53CF-4FC4-B8DE-207E9BAE698A}" type="datetimeFigureOut">
              <a:rPr lang="pt-PT" smtClean="0"/>
              <a:t>31/07/2018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EF60-B7D5-48FD-8A7F-BC0D2AD5DF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627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Irei apresentar um estudo fenomenológico de um modelo de extensão ao modelo padrão baseado no numero de barião menos leptão.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019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Depois termos quadráticos de massa.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7269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Depois termos quadráticos de massa.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0858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Depois termos quadráticos de massa.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99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939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Irei começar por explicar a motivação por de trás deste estudo, introduzir alguns conceitos teóricos sobre simetria e o formalismo, abordar a geração de massa no modelo padrão e depois no modelo em estudo e apresentar os resultados do estudo feito ao modelo.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26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modelo padrão é a teoria quântica atualmente utilizada para descrever interações fortes e fracas entre todas as partículas conhecidas é composto por fermiões e bosões. Infelizmente dados experimentais apontam para estar incompleto ou errado.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266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Inconsistências como massas observáveis para os neutrinos e a existência de matéria e energia negra e assimetria entre matéria e anti matéria. 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25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Então torna-se importante tentar arranjar ou substituir o modelo padrão por uma teoria mais completa iremos assim abordar o </a:t>
            </a:r>
            <a:r>
              <a:rPr lang="pt-PT" dirty="0" err="1"/>
              <a:t>modeo</a:t>
            </a:r>
            <a:r>
              <a:rPr lang="pt-PT" dirty="0"/>
              <a:t> B-L-SM e como possível candidato.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69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Iremos abordar teoria física de partículas em formalismo lagrangiano onde os principais elementos são o lagrangiano e a ação, o lagrangiano é a diferença entre energia cinética e potencial e a ação o funcional do lagrangiano, pelo principio de ação mínima podemos obter as equação de movimento ou dinâmicas do sistema através das equações de </a:t>
            </a:r>
            <a:r>
              <a:rPr lang="pt-PT" dirty="0" err="1"/>
              <a:t>euler</a:t>
            </a:r>
            <a:r>
              <a:rPr lang="pt-PT" dirty="0"/>
              <a:t> Lagrange.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495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Podemos aplicar uma transformação ao sistema alterando os campos. Uma maneira comum de o fazer é através de uma pequena deformação como vemos em 1, e se esta transformação deixar as dinâmicas do sistema iguais podemos dizer que a transformação deixa o sistema invariante e se a transformação for genérica como por exemplo um elemento genérico de um </a:t>
            </a:r>
            <a:r>
              <a:rPr lang="pt-PT" dirty="0" err="1"/>
              <a:t>groupo</a:t>
            </a:r>
            <a:r>
              <a:rPr lang="pt-PT" dirty="0"/>
              <a:t> podemos dizer que temos uma simetria, todas as simetrias continuas de um sistema têm associadas pelo teorema de </a:t>
            </a:r>
            <a:r>
              <a:rPr lang="pt-PT" dirty="0" err="1"/>
              <a:t>neother</a:t>
            </a:r>
            <a:r>
              <a:rPr lang="pt-PT" dirty="0"/>
              <a:t> uma carga e corrente conservada.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393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estudar a quebra espontânea de uma simetria vamos abordar o lagrangiano de uma teoria </a:t>
            </a:r>
            <a:r>
              <a:rPr lang="pt-PT" sz="1200" dirty="0">
                <a:solidFill>
                  <a:schemeClr val="tx1"/>
                </a:solidFill>
              </a:rPr>
              <a:t>quadrática</a:t>
            </a:r>
            <a:r>
              <a:rPr lang="pt-PT" dirty="0"/>
              <a:t> complexa, onde temos termos cinéticos e potencial. Do potencial podemos tirar os estados massivos dos termos quadráticos, temos dois graus de liberdade nesta teoria que levam a dois termos massivos com massa mu quadrada. Note que temos duas simetrias radial e angular com este potencial.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088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Depois </a:t>
            </a:r>
            <a:r>
              <a:rPr lang="pt-PT" dirty="0" err="1"/>
              <a:t>gauge</a:t>
            </a:r>
            <a:r>
              <a:rPr lang="pt-PT" dirty="0"/>
              <a:t> e cenas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2EF60-B7D5-48FD-8A7F-BC0D2AD5DF66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98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B1558504-1141-41EE-BDBD-7339D4CFE6D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56920-EB49-4B69-8C0D-9C57DE2222F6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CB2A4BB-C761-4B56-A4EB-96D906F008E1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47D94CA3-AB7C-4DFF-A9D9-6A414367BE2E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22CEE408-E910-4D12-8EC9-4466817009D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346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6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5102EF-63A4-417B-A032-540E4293730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161E52-CB82-42C4-B091-F0F4C16DF291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58147DF-37A0-4D26-A1AD-9DAE4A287C65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D2D97CCD-357B-4AFD-AC26-38C73442CC7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31/07/2018</a:t>
            </a:fld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9501F14F-C534-403D-AFFC-DA9A80578553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64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CE09BF-9340-4740-8B4A-13A5811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06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C6A5AE-B512-4C48-86E8-92C341D2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6574"/>
            <a:ext cx="9144000" cy="463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A78D1-26DB-4883-8E72-7925180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35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01309" y="105407"/>
            <a:ext cx="4403933" cy="3305908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09088" y="117780"/>
            <a:ext cx="4396154" cy="103254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085F05-4C9B-474A-9828-1880AB81CAC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877EAB9-607B-4420-A417-3AB98FA3D98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0311105-C12B-4949-ACB2-FC346ECDE08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Marcador de Posição da Data 24">
            <a:extLst>
              <a:ext uri="{FF2B5EF4-FFF2-40B4-BE49-F238E27FC236}">
                <a16:creationId xmlns:a16="http://schemas.microsoft.com/office/drawing/2014/main" id="{91355229-A1F1-49E8-8D05-15A1F450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9" name="Marcador de Posição do Rodapé 25">
            <a:extLst>
              <a:ext uri="{FF2B5EF4-FFF2-40B4-BE49-F238E27FC236}">
                <a16:creationId xmlns:a16="http://schemas.microsoft.com/office/drawing/2014/main" id="{B2064B14-5040-43BA-B6D4-A0D43F7E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30" name="Marcador de Posição do Número do Diapositivo 26">
            <a:extLst>
              <a:ext uri="{FF2B5EF4-FFF2-40B4-BE49-F238E27FC236}">
                <a16:creationId xmlns:a16="http://schemas.microsoft.com/office/drawing/2014/main" id="{1EA45231-B0E1-435F-8EAB-8A73D1C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8320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4360775" cy="102023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2"/>
            <a:ext cx="4360775" cy="626891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3286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8855055" cy="708660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" y="112241"/>
            <a:ext cx="8855055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866022"/>
            <a:ext cx="8770424" cy="1776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9" y="6487538"/>
            <a:ext cx="1787455" cy="365124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7398" y="6487538"/>
            <a:ext cx="6093201" cy="370462"/>
          </a:xfrm>
        </p:spPr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0599" y="6487058"/>
            <a:ext cx="1222732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3"/>
            <a:ext cx="8856234" cy="189874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921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0D64A-2DA7-4B15-B2FD-DC986F3E44D1}"/>
              </a:ext>
            </a:extLst>
          </p:cNvPr>
          <p:cNvSpPr/>
          <p:nvPr userDrawn="1"/>
        </p:nvSpPr>
        <p:spPr>
          <a:xfrm>
            <a:off x="822961" y="1661746"/>
            <a:ext cx="7586402" cy="123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508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696090-09E0-48A9-9D88-85335AE7D46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885171F-A728-4A6E-A271-BF112B774C7F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B7413C-5790-47E9-9464-AD104C9BAA09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arcador de Posição da Data 24">
            <a:extLst>
              <a:ext uri="{FF2B5EF4-FFF2-40B4-BE49-F238E27FC236}">
                <a16:creationId xmlns:a16="http://schemas.microsoft.com/office/drawing/2014/main" id="{46D34CD0-609B-4DBE-882E-BFAB682E310D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3" name="Marcador de Posição do Número do Diapositivo 26">
            <a:extLst>
              <a:ext uri="{FF2B5EF4-FFF2-40B4-BE49-F238E27FC236}">
                <a16:creationId xmlns:a16="http://schemas.microsoft.com/office/drawing/2014/main" id="{5B45F6B5-E860-4731-B17E-173D9D7607F6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97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B26FC97-20DA-41F5-9260-FDFF64ABFE65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FA54884-D591-40DB-811D-3D13C80B50E7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5025CC7-E52B-4321-977C-8D4F72747ACA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0A531600-4637-4194-9C32-6A43B95D8993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1D0DAFC3-75E8-427E-97B9-425AF002A35F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069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497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BAEC2EA-FDAE-4CF6-BED5-13B15B9F693C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EF29D92-2EF7-48D4-A7F9-292EC8998FE4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8970957-3CD7-4F20-AF8E-4512238AA3DB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1A54320F-D033-4B99-A09A-CADCC577C23A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B81BF4FD-CBBD-4983-B1F3-D25190C38A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40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EBF9AF-DC6F-4940-8FF2-D4459866B52A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CFCCE9-D73F-4EA2-B7D1-E4F4C94E7B65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CDC031B-E266-4908-8CC6-D226013706AE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arcador de Posição da Data 24">
            <a:extLst>
              <a:ext uri="{FF2B5EF4-FFF2-40B4-BE49-F238E27FC236}">
                <a16:creationId xmlns:a16="http://schemas.microsoft.com/office/drawing/2014/main" id="{00A59FD3-4A9F-48CD-9063-90CC17907B57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417C57-669E-47E1-8E1A-F198EFFBFF7B}" type="datetime1">
              <a:rPr lang="pt-PT" smtClean="0"/>
              <a:pPr/>
              <a:t>31/07/2018</a:t>
            </a:fld>
            <a:endParaRPr lang="pt-PT" dirty="0"/>
          </a:p>
        </p:txBody>
      </p:sp>
      <p:sp>
        <p:nvSpPr>
          <p:cNvPr id="10" name="Marcador de Posição do Número do Diapositivo 26">
            <a:extLst>
              <a:ext uri="{FF2B5EF4-FFF2-40B4-BE49-F238E27FC236}">
                <a16:creationId xmlns:a16="http://schemas.microsoft.com/office/drawing/2014/main" id="{2D8B060D-6522-46BB-B821-EA24566F53BC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0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DE241E-48CC-487C-B2D9-835C6A6E3837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404F0A5-4649-44BD-8055-89BB936C714A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2A7FC49-EEC4-45A1-BDF1-29D13D101358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3" name="Marcador de Posição da Data 24">
            <a:extLst>
              <a:ext uri="{FF2B5EF4-FFF2-40B4-BE49-F238E27FC236}">
                <a16:creationId xmlns:a16="http://schemas.microsoft.com/office/drawing/2014/main" id="{559DD09F-1DF4-4B1A-AB2D-F736DDCD18E0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Número do Diapositivo 26">
            <a:extLst>
              <a:ext uri="{FF2B5EF4-FFF2-40B4-BE49-F238E27FC236}">
                <a16:creationId xmlns:a16="http://schemas.microsoft.com/office/drawing/2014/main" id="{C49B88CC-B4DC-4885-AD9D-95A266171CC8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883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4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31/07/2018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89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pt-PT"/>
              <a:t>31/07/2018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Phenomenology of the minimal B - L extension of the Standard Model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71E6DB-5651-4DE8-A480-D5EFB2C3F91F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CF15F6-C05A-4341-A8BA-55343F4A162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6DA5DBA-6C44-49C5-95D2-6AC081F3CE37}"/>
              </a:ext>
            </a:extLst>
          </p:cNvPr>
          <p:cNvSpPr/>
          <p:nvPr userDrawn="1"/>
        </p:nvSpPr>
        <p:spPr>
          <a:xfrm>
            <a:off x="2382" y="6487538"/>
            <a:ext cx="9141619" cy="370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Marcador de Posição da Data 24">
            <a:extLst>
              <a:ext uri="{FF2B5EF4-FFF2-40B4-BE49-F238E27FC236}">
                <a16:creationId xmlns:a16="http://schemas.microsoft.com/office/drawing/2014/main" id="{92CFA263-57D5-4A47-92BB-B2204E5F7CF4}"/>
              </a:ext>
            </a:extLst>
          </p:cNvPr>
          <p:cNvSpPr txBox="1">
            <a:spLocks/>
          </p:cNvSpPr>
          <p:nvPr userDrawn="1"/>
        </p:nvSpPr>
        <p:spPr>
          <a:xfrm>
            <a:off x="10669" y="6487538"/>
            <a:ext cx="1787455" cy="3651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5" name="Marcador de Posição do Número do Diapositivo 26">
            <a:extLst>
              <a:ext uri="{FF2B5EF4-FFF2-40B4-BE49-F238E27FC236}">
                <a16:creationId xmlns:a16="http://schemas.microsoft.com/office/drawing/2014/main" id="{7892965C-ACAC-49D7-9AE5-AE754F07ED65}"/>
              </a:ext>
            </a:extLst>
          </p:cNvPr>
          <p:cNvSpPr txBox="1">
            <a:spLocks/>
          </p:cNvSpPr>
          <p:nvPr userDrawn="1"/>
        </p:nvSpPr>
        <p:spPr>
          <a:xfrm>
            <a:off x="7910599" y="6487058"/>
            <a:ext cx="12227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04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AAA3-5DCD-4347-AF42-3D3C0138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237168"/>
            <a:ext cx="8257592" cy="2129699"/>
          </a:xfrm>
        </p:spPr>
        <p:txBody>
          <a:bodyPr>
            <a:normAutofit/>
          </a:bodyPr>
          <a:lstStyle/>
          <a:p>
            <a:r>
              <a:rPr lang="en-US" sz="4500" dirty="0"/>
              <a:t>Phenomenology of the minimal </a:t>
            </a:r>
            <a:br>
              <a:rPr lang="en-US" sz="4500" dirty="0"/>
            </a:br>
            <a:r>
              <a:rPr lang="en-US" sz="4500" dirty="0"/>
              <a:t>B - L extension of the Standard Model</a:t>
            </a:r>
            <a:endParaRPr lang="pt-PT" sz="4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0F3D5-A842-48FF-A110-1F1E3214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73823"/>
            <a:ext cx="4963538" cy="911117"/>
          </a:xfrm>
        </p:spPr>
        <p:txBody>
          <a:bodyPr>
            <a:normAutofit/>
          </a:bodyPr>
          <a:lstStyle/>
          <a:p>
            <a:pPr algn="l"/>
            <a:r>
              <a:rPr lang="pt-PT" sz="1700" dirty="0"/>
              <a:t>João Pedro Dias Rodrigues</a:t>
            </a:r>
          </a:p>
          <a:p>
            <a:pPr algn="l"/>
            <a:r>
              <a:rPr lang="pt-PT" sz="1700" dirty="0"/>
              <a:t>António Morais  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1FE530-AC28-4A6E-AABF-ECF73570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48473" cy="22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Introduzindo o Lagrangiano </a:t>
                </a:r>
                <a:r>
                  <a:rPr lang="pt-PT" sz="2200" dirty="0">
                    <a:solidFill>
                      <a:schemeClr val="tx1"/>
                    </a:solidFill>
                  </a:rPr>
                  <a:t>de uma teoria quadrática escalar complexa,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for um parâmetro positivo temos um mínimo 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https://i.gyazo.com/c80f2d6374abdcc753374f70992459dd.png">
            <a:extLst>
              <a:ext uri="{FF2B5EF4-FFF2-40B4-BE49-F238E27FC236}">
                <a16:creationId xmlns:a16="http://schemas.microsoft.com/office/drawing/2014/main" id="{988B9B5A-8851-41ED-A951-4ECDD780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79" y="3052882"/>
            <a:ext cx="4543409" cy="32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/>
              <p:nvPr/>
            </p:nvSpPr>
            <p:spPr>
              <a:xfrm>
                <a:off x="1461469" y="1790559"/>
                <a:ext cx="6632007" cy="8414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69" y="1790559"/>
                <a:ext cx="6632007" cy="841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F1F8D48-263E-44E6-8BE3-22359088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10</a:t>
            </a:fld>
            <a:endParaRPr lang="pt-PT" dirty="0"/>
          </a:p>
        </p:txBody>
      </p:sp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8348F185-158C-4253-AC26-3E15F041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E5BB1A40-0DC2-4B74-A4C2-FC594997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604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65073"/>
                <a:ext cx="8994531" cy="50560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entanto tomando valores negativos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muda o mínimo do campo para um valor diferente de zero,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Mudando o campo para o mínimo</a:t>
                </a:r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→ </m:t>
                    </m:r>
                    <m:f>
                      <m:fPr>
                        <m:ctrlPr>
                          <a:rPr lang="pt-PT" sz="2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η</m:t>
                        </m:r>
                        <m:d>
                          <m:d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 + 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 + 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 </m:t>
                        </m:r>
                        <m:r>
                          <a:rPr lang="pt-PT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pt-PT" sz="2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65073"/>
                <a:ext cx="8994531" cy="5056058"/>
              </a:xfrm>
              <a:blipFill>
                <a:blip r:embed="rId2"/>
                <a:stretch>
                  <a:fillRect l="-1897" t="-1448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.gyazo.com/f45c08352bb4a26fbdcb8965ec44dba7.png">
            <a:extLst>
              <a:ext uri="{FF2B5EF4-FFF2-40B4-BE49-F238E27FC236}">
                <a16:creationId xmlns:a16="http://schemas.microsoft.com/office/drawing/2014/main" id="{44BF7499-16FE-4061-807A-282F5741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6" y="3599597"/>
            <a:ext cx="4144383" cy="28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09228305-92EB-40BF-8320-F4171C1D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B3ED98D9-C75D-4810-AA8C-3A6EC9DD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4F80580F-C141-493A-9BC9-C33A8600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68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Expandindo 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onde antes tínhamos dois campos reais massivos agora temos apenas  um,  com massa </a:t>
                </a:r>
                <a14:m>
                  <m:oMath xmlns:m="http://schemas.openxmlformats.org/officeDocument/2006/math">
                    <m:r>
                      <a:rPr lang="pt-PT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PT" sz="2400" dirty="0"/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/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2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PT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λν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Posição de Conteúdo 4" descr="Uma imagem com aeronaves, transporte&#10;&#10;Descrição gerada com confiança muito alta">
            <a:extLst>
              <a:ext uri="{FF2B5EF4-FFF2-40B4-BE49-F238E27FC236}">
                <a16:creationId xmlns:a16="http://schemas.microsoft.com/office/drawing/2014/main" id="{6B8E7100-FB66-428F-97C8-CAD854A0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0" y="3962703"/>
            <a:ext cx="7072057" cy="2156976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904CBAA9-8C9E-4E85-87C1-B7AC6ED6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F00174D-65A0-4D6F-81CB-CEF08FB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6AB0866-5633-4E2F-A427-A72C625B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7429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3 - O modelo padrão</a:t>
            </a: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DAC03D5-6095-44E7-AF89-6BFCDFF2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3333627-072E-4CD8-A68E-DB652E33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42ADA0-E746-4A5E-99D8-DB406356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031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DA43C43-6F78-4A5E-B6CA-3F2638C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5E343A7-C193-4239-AF90-BDDA5E2B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03307C81-3F64-42A8-BCC1-BD3CD241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002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dirty="0">
                    <a:solidFill>
                      <a:schemeClr val="tx1"/>
                    </a:solidFill>
                  </a:rPr>
                  <a:t>Onde as derivadas covariantes, potencial e tensores de maxwell são,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400">
                        <a:latin typeface="Cambria Math" panose="02040503050406030204" pitchFamily="18" charset="0"/>
                      </a:rPr>
                      <m:t>ig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sSubSup>
                      <m:sSub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  <m:r>
                      <a:rPr lang="pt-PT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ig</m:t>
                    </m:r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p>
                    </m:sSup>
                    <m:sSubSup>
                      <m:sSubSupPr>
                        <m:ctrl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PT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p>
                    </m:sSubSup>
                    <m: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</m:oMath>
                </a14:m>
                <a:r>
                  <a:rPr lang="pt-PT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ijk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p>
                      </m:sSubSup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</m:oMath>
                  </m:oMathPara>
                </a14:m>
                <a:endParaRPr lang="pt-PT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pt-PT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μν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sub>
                    </m:sSub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</m:oMath>
                </a14:m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DA43C43-6F78-4A5E-B6CA-3F2638C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5E343A7-C193-4239-AF90-BDDA5E2B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03307C81-3F64-42A8-BCC1-BD3CD241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2941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dirty="0">
                    <a:solidFill>
                      <a:schemeClr val="tx1"/>
                    </a:solidFill>
                  </a:rPr>
                  <a:t>Onde as derivadas covariantes, potencial e tensores de maxwell são,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400">
                        <a:latin typeface="Cambria Math" panose="02040503050406030204" pitchFamily="18" charset="0"/>
                      </a:rPr>
                      <m:t>ig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sSubSup>
                      <m:sSub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bSup>
                    <m:r>
                      <a:rPr lang="pt-PT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ig</m:t>
                    </m:r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p>
                    </m:sSup>
                    <m:sSubSup>
                      <m:sSubSupPr>
                        <m:ctrl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pt-PT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p>
                    </m:sSubSup>
                    <m: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pt-PT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sub>
                    </m:sSub>
                  </m:oMath>
                </a14:m>
                <a:r>
                  <a:rPr lang="pt-PT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g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ijk</m:t>
                          </m:r>
                        </m:sub>
                      </m:sSub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j</m:t>
                          </m:r>
                        </m:sup>
                      </m:sSubSup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</m:oMath>
                  </m:oMathPara>
                </a14:m>
                <a:endParaRPr lang="pt-PT" sz="2200" dirty="0"/>
              </a:p>
              <a:p>
                <a:pPr marL="0" indent="0" algn="ctr">
                  <a:buNone/>
                </a:pPr>
                <a:r>
                  <a:rPr lang="pt-PT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μν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ν</m:t>
                        </m:r>
                      </m:sub>
                    </m:sSub>
                    <m:r>
                      <a:rPr lang="pt-PT" sz="2200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ν</m:t>
                        </m:r>
                      </m:sub>
                    </m:sSub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dirty="0">
                    <a:solidFill>
                      <a:schemeClr val="tx1"/>
                    </a:solidFill>
                  </a:rPr>
                  <a:t>O</a:t>
                </a:r>
                <a:r>
                  <a:rPr lang="pt-PT" sz="2000" dirty="0">
                    <a:solidFill>
                      <a:schemeClr val="tx1"/>
                    </a:solidFill>
                  </a:rPr>
                  <a:t>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pt-P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DA43C43-6F78-4A5E-B6CA-3F2638CF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5E343A7-C193-4239-AF90-BDDA5E2B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03307C81-3F64-42A8-BCC1-BD3CD241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787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3355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C0C7C03-694D-4C6B-BCF6-3CCBBA46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37080"/>
            <a:ext cx="8994531" cy="5056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000" dirty="0">
                <a:solidFill>
                  <a:schemeClr val="tx1"/>
                </a:solidFill>
              </a:rPr>
              <a:t>Expandindo estes sectores obtemos, entre outros termos,</a:t>
            </a: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3BA6F45-D77A-4F8C-B203-723E1DA6A1C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98E32BB-77DE-4700-8C03-C1E51CA8226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11DF6B1-580C-4C59-8814-27ABA50BC83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17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8F4EB7DE-9DE3-4D33-BC75-313A2586C9EB}"/>
                  </a:ext>
                </a:extLst>
              </p:cNvPr>
              <p:cNvSpPr/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8F4EB7DE-9DE3-4D33-BC75-313A2586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58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37080"/>
                <a:ext cx="8994531" cy="50560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Expandindo estes sectores obtemos, entre outros termos,</a:t>
                </a: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dirty="0">
                    <a:solidFill>
                      <a:schemeClr val="tx1"/>
                    </a:solidFill>
                  </a:rPr>
                  <a:t>Rescrevendo este lagrangiano fazendo uma redefinição em estados de carga e massa, mudando para os campos,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37080"/>
                <a:ext cx="8994531" cy="5056058"/>
              </a:xfrm>
              <a:blipFill>
                <a:blip r:embed="rId2"/>
                <a:stretch>
                  <a:fillRect l="-1694" t="-1327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3BA6F45-D77A-4F8C-B203-723E1DA6A1C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98E32BB-77DE-4700-8C03-C1E51CA8226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11DF6B1-580C-4C59-8814-27ABA50BC83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18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DBA6351-E9D2-457C-97F2-830B1B7086E3}"/>
                  </a:ext>
                </a:extLst>
              </p:cNvPr>
              <p:cNvSpPr/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DBA6351-E9D2-457C-97F2-830B1B708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0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37080"/>
                <a:ext cx="8994531" cy="505605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Expandindo estes sectores obtemos, entre outros termos,</a:t>
                </a: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dirty="0">
                    <a:solidFill>
                      <a:schemeClr val="tx1"/>
                    </a:solidFill>
                  </a:rPr>
                  <a:t>Rescrevendo este lagrangiano fazendo uma redefinição em estados de carga e massa, mudando para os campos,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sen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Obtemos </a:t>
                </a:r>
                <a:r>
                  <a:rPr lang="pt-PT" dirty="0">
                    <a:solidFill>
                      <a:schemeClr val="tx1"/>
                    </a:solidFill>
                  </a:rPr>
                  <a:t>alguns </a:t>
                </a:r>
                <a:r>
                  <a:rPr lang="pt-PT" sz="2000" dirty="0">
                    <a:solidFill>
                      <a:schemeClr val="tx1"/>
                    </a:solidFill>
                  </a:rPr>
                  <a:t>termos quadráticos que indicam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seguintes massas,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pt-P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  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pt-PT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pt-PT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a:rPr lang="pt-PT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   e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p>
                          <m:sSupPr>
                            <m:ctrlPr>
                              <a:rPr lang="pt-P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pt-P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37080"/>
                <a:ext cx="8994531" cy="5056058"/>
              </a:xfrm>
              <a:blipFill>
                <a:blip r:embed="rId2"/>
                <a:stretch>
                  <a:fillRect l="-1694" t="-1327" r="-203" b="-22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660" y="1787587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33BA6F45-D77A-4F8C-B203-723E1DA6A1C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98E32BB-77DE-4700-8C03-C1E51CA8226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11DF6B1-580C-4C59-8814-27ABA50BC83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45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87F88-D921-4CCF-96E8-8A301D04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Conteúdo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9173B0-68ED-4BC0-B553-46625C1F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7563179" cy="5056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1 - Motivação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2 - Introdução teórica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3 - O Modelo Padrão </a:t>
            </a:r>
          </a:p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4 - O Modelo B-L-SM</a:t>
            </a:r>
          </a:p>
          <a:p>
            <a:pPr marL="0" indent="0">
              <a:buNone/>
            </a:pPr>
            <a:r>
              <a:rPr lang="pt-PT" sz="2200" dirty="0"/>
              <a:t>5 - Estudo fenomenológico do modelo B-L-SM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2200" dirty="0"/>
              <a:t>6 - Conclusões</a:t>
            </a:r>
          </a:p>
          <a:p>
            <a:pPr marL="0" indent="0">
              <a:buNone/>
            </a:pPr>
            <a:endParaRPr lang="pt-PT" sz="2700" dirty="0">
              <a:solidFill>
                <a:schemeClr val="tx1"/>
              </a:solidFill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998B72F-66A4-4B4C-A8D2-157D5895D03A}"/>
              </a:ext>
            </a:extLst>
          </p:cNvPr>
          <p:cNvSpPr txBox="1">
            <a:spLocks/>
          </p:cNvSpPr>
          <p:nvPr/>
        </p:nvSpPr>
        <p:spPr>
          <a:xfrm>
            <a:off x="4572000" y="1274404"/>
            <a:ext cx="4348464" cy="50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500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2E91459A-BE28-470B-988C-8E5C8894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95CBF7F-75FE-43AC-95A6-F30C0268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4DEC812-93E0-417F-8B24-B246AFF3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026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50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87584997-5574-4330-AA81-45646787A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O Lagrangiano do modelo padrão não inclui termos de massa para os leptões, </a:t>
            </a:r>
            <a:r>
              <a:rPr lang="pt-PT" sz="2200" i="1" dirty="0" err="1">
                <a:solidFill>
                  <a:schemeClr val="tx1"/>
                </a:solidFill>
              </a:rPr>
              <a:t>e.g</a:t>
            </a:r>
            <a:r>
              <a:rPr lang="pt-PT" sz="2200" i="1" dirty="0">
                <a:solidFill>
                  <a:schemeClr val="tx1"/>
                </a:solidFill>
              </a:rPr>
              <a:t> </a:t>
            </a:r>
            <a:r>
              <a:rPr lang="pt-PT" sz="2200" dirty="0">
                <a:solidFill>
                  <a:schemeClr val="tx1"/>
                </a:solidFill>
              </a:rPr>
              <a:t>para o eletrão, teríamos os termos de interação  </a:t>
            </a:r>
            <a:endParaRPr lang="pt-PT" sz="22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PT" sz="2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PT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200" dirty="0">
              <a:solidFill>
                <a:schemeClr val="tx1"/>
              </a:solidFill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F1A3E0A1-43DC-4334-AE5E-0498A1E542C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FA741FE-6D34-4156-9B72-1BA65DFD1D5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C2B14D29-5295-4DBB-896E-F2147BBB6DB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20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/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pt-PT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ba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01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teríamos os termos de interação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Adquirindo o VEV,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 e um termo de massa,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PT" sz="22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F1A3E0A1-43DC-4334-AE5E-0498A1E542C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FA741FE-6D34-4156-9B72-1BA65DFD1D5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C2B14D29-5295-4DBB-896E-F2147BBB6DB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21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A852D73-EE1D-44E0-A7B0-439C36B7ADC8}"/>
                  </a:ext>
                </a:extLst>
              </p:cNvPr>
              <p:cNvSpPr/>
              <p:nvPr/>
            </p:nvSpPr>
            <p:spPr>
              <a:xfrm>
                <a:off x="0" y="3616070"/>
                <a:ext cx="9144000" cy="791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A852D73-EE1D-44E0-A7B0-439C36B7A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16070"/>
                <a:ext cx="9144000" cy="79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/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pt-PT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ba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025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e.g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para o eletrão, teríamos os termos de interação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Adquirindo o VEV,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 e um termo de massa,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PT" sz="22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à inexistência de termos direitos neutrinos no modelo padrão não iremos ter qualquer tipo de massa gerado para os neutrinos. </a:t>
                </a:r>
              </a:p>
            </p:txBody>
          </p:sp>
        </mc:Choice>
        <mc:Fallback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 b="-144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F1A3E0A1-43DC-4334-AE5E-0498A1E542C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DFA741FE-6D34-4156-9B72-1BA65DFD1D5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C2B14D29-5295-4DBB-896E-F2147BBB6DB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22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A852D73-EE1D-44E0-A7B0-439C36B7ADC8}"/>
                  </a:ext>
                </a:extLst>
              </p:cNvPr>
              <p:cNvSpPr/>
              <p:nvPr/>
            </p:nvSpPr>
            <p:spPr>
              <a:xfrm>
                <a:off x="0" y="3616070"/>
                <a:ext cx="9144000" cy="791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1A852D73-EE1D-44E0-A7B0-439C36B7A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16070"/>
                <a:ext cx="9144000" cy="79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/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d>
                        <m:dPr>
                          <m:ctrlPr>
                            <a:rPr lang="pt-PT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ba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3B5C34E1-B0A0-40A5-8358-E27D0DDBC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91" y="2347626"/>
                <a:ext cx="3968394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6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4 - </a:t>
            </a:r>
            <a:r>
              <a:rPr lang="pt-PT" sz="4800" dirty="0"/>
              <a:t>O Modelo B-L-SM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FEC0C109-AB83-4832-A53B-937AB32D4F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C4C777CF-3A13-4655-881D-E76D52EF962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1F828A26-8A11-4A78-9E14-F4DBF9466ABF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829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neutrinos direitos por geração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0273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neutrinos direitos por geração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0858D54A-C8DC-4C56-847C-C2274AED094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1F70C7AF-C7DD-41D9-AE77-FCB12723180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D85639EB-E484-43CC-90CA-7F3A7BA7050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212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4.1 - O modelo B-L-SM, sector escalar.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modelo B-L-SM é adicionado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real escalar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extra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PT" sz="22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μ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pt-PT" sz="2200" dirty="0">
                    <a:solidFill>
                      <a:schemeClr val="tx1"/>
                    </a:solidFill>
                  </a:rPr>
                  <a:t>Um neutrinos direitos por geração a interagir com o campo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200" dirty="0">
                    <a:solidFill>
                      <a:schemeClr val="tx1"/>
                    </a:solidFill>
                  </a:rPr>
                  <a:t> e o novo campo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sector escalar do modelo é escrito como,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a derivada covariante é </a:t>
                </a: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 as cargas seriam</a:t>
                </a: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78837D47-FC8C-4B31-B967-C06C41267F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54CD5025-4E7B-4C2D-B795-AEF2A5B06C4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1D584ECF-4918-43BB-9FFA-4D0B892765B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26</a:t>
            </a:fld>
            <a:endParaRPr lang="pt-PT" dirty="0"/>
          </a:p>
        </p:txBody>
      </p:sp>
      <p:pic>
        <p:nvPicPr>
          <p:cNvPr id="1028" name="Picture 4" descr="https://i.gyazo.com/e50187cd662b5160e71341b50a95df13.png">
            <a:extLst>
              <a:ext uri="{FF2B5EF4-FFF2-40B4-BE49-F238E27FC236}">
                <a16:creationId xmlns:a16="http://schemas.microsoft.com/office/drawing/2014/main" id="{8942CC20-2745-4A21-8790-2925E822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00" y="4973816"/>
            <a:ext cx="46005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28AE5B-65BB-4A0A-B77B-92EA9B683C49}"/>
                  </a:ext>
                </a:extLst>
              </p:cNvPr>
              <p:cNvSpPr/>
              <p:nvPr/>
            </p:nvSpPr>
            <p:spPr>
              <a:xfrm>
                <a:off x="8107" y="4495267"/>
                <a:ext cx="9154160" cy="393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ig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ig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Y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pt-PT" b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PT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pt-PT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5728AE5B-65BB-4A0A-B77B-92EA9B683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" y="4495267"/>
                <a:ext cx="9154160" cy="393249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1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4.1 - O modelo B-L-SM, sector escalar.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CD0DF39-593E-49BC-8950-604238E89A1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6CA3626-31B9-4A94-B221-E985981FAAC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0007FA53-6E8B-418F-BFEB-84564574E90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493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4.1 - O modelo B-L-SM, sector escalar.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Examinando o potencial,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Dado que os campos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χ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Calculando a matriz de massa obtemos os seguintes estados massivos. </a:t>
                </a:r>
              </a:p>
            </p:txBody>
          </p:sp>
        </mc:Choice>
        <mc:Fallback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200" i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 i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1201"/>
                <a:ext cx="9144000" cy="1408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/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C7533516-2E2E-4CB5-8DB8-812241672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6" y="4871210"/>
                <a:ext cx="8499067" cy="999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227828-2B85-46EE-B0B9-853B58AB0D3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B90D4932-086D-4662-80EB-80B5A56A9A9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C763CCD8-8D1E-43A1-BA8C-D65C62865D5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669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as derivadas covariantes obtemos, </a:t>
            </a: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C31BD479-62D0-4FAB-87E3-9A436BD9FC35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0A997DAE-07FA-4C88-920F-4D883A0CF44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90B5887A-BD17-4ED5-9684-8F1CA471078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29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5D1E5F1-B07C-4941-9D2D-9B99514CB544}"/>
                  </a:ext>
                </a:extLst>
              </p:cNvPr>
              <p:cNvSpPr/>
              <p:nvPr/>
            </p:nvSpPr>
            <p:spPr>
              <a:xfrm>
                <a:off x="-331237" y="1712569"/>
                <a:ext cx="9806473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C5D1E5F1-B07C-4941-9D2D-9B99514CB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1237" y="1712569"/>
                <a:ext cx="9806473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8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68760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1 – Motivação</a:t>
            </a:r>
          </a:p>
        </p:txBody>
      </p:sp>
      <p:sp>
        <p:nvSpPr>
          <p:cNvPr id="5" name="Marcador de Posição da Data 3">
            <a:extLst>
              <a:ext uri="{FF2B5EF4-FFF2-40B4-BE49-F238E27FC236}">
                <a16:creationId xmlns:a16="http://schemas.microsoft.com/office/drawing/2014/main" id="{5B2F1A62-8F73-47F2-B975-8614D9C5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6" name="Marcador de Posição do Rodapé 4">
            <a:extLst>
              <a:ext uri="{FF2B5EF4-FFF2-40B4-BE49-F238E27FC236}">
                <a16:creationId xmlns:a16="http://schemas.microsoft.com/office/drawing/2014/main" id="{C6564C46-57A2-42F1-8448-3BEDFF72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D6EF669-9129-4B78-A06D-8F6ED83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9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Expandindo as derivadas covariantes obtemos, 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200" dirty="0" err="1">
                <a:solidFill>
                  <a:schemeClr val="tx1"/>
                </a:solidFill>
              </a:rPr>
              <a:t>Diagonalizando</a:t>
            </a:r>
            <a:r>
              <a:rPr lang="pt-PT" sz="2200" dirty="0"/>
              <a:t> este sector</a:t>
            </a:r>
            <a:r>
              <a:rPr lang="pt-PT" sz="2200" dirty="0">
                <a:solidFill>
                  <a:schemeClr val="tx1"/>
                </a:solidFill>
              </a:rPr>
              <a:t> obtemos os mesmos termos de massas para os bosões W e o fotão que no modelo padrão, no entanto para os bosões Z e Z’ as massas agora são, </a:t>
            </a: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/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FAEA428-E6E7-4729-923C-D850A5962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432862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112F5B89-15E6-4940-9375-146F7970174B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CF3E2988-C9B6-44C2-9C19-6DA94319F49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378D38A1-7DEC-4313-860E-5E442141755A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30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D765312-8096-4B66-AA83-7C3F8A82EF7F}"/>
                  </a:ext>
                </a:extLst>
              </p:cNvPr>
              <p:cNvSpPr/>
              <p:nvPr/>
            </p:nvSpPr>
            <p:spPr>
              <a:xfrm>
                <a:off x="-331237" y="1712569"/>
                <a:ext cx="9806473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D765312-8096-4B66-AA83-7C3F8A82E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1237" y="1712569"/>
                <a:ext cx="9806473" cy="1246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52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é um angulo de mistura entre os bosões Z que pode ser relacionado com os acoplamentos associados aos vários campos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por, 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/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pt-PT" sz="2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̃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g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+16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pt-PT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′2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2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pt-PT" sz="22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nor/>
                                            </m:rP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pt-PT" sz="22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̃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5740"/>
                <a:ext cx="9143999" cy="1830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</a:t>
                </a:r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18F2213-941A-46B5-BBC9-ADCDCD69B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526285A9-111C-4A99-A7AA-383CB9E218AA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312AB7C1-256C-49BA-BC32-8BA86385635F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8523A5E2-44ED-4278-A9AA-BE4097B30E34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431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Modelo B-L-SM, conteúdo </a:t>
            </a:r>
            <a:r>
              <a:rPr lang="pt-PT" dirty="0" err="1"/>
              <a:t>bosônico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o coeficiente de mistura cinética fosse nulo, tínhamos as massas totalmente independentes. Levando aos termos de massa,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ad>
                        <m:radPr>
                          <m:degHide m:val="on"/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à escala relativa dos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podemos aproximar a massa do bosão exótico Z’ a estes estados desacoplados</a:t>
                </a: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/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m:rPr>
                        <m:nor/>
                      </m:rPr>
                      <a:rPr lang="pt-PT" sz="220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g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pt-PT" sz="2200">
                                                <a:latin typeface="Cambria Math" panose="02040503050406030204" pitchFamily="18" charset="0"/>
                                              </a:rPr>
                                              <m:t>v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m:rPr>
                                <m:nor/>
                              </m:rPr>
                              <a:rPr lang="pt-PT" sz="220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pt-PT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nor/>
                                          </m:rPr>
                                          <a:rPr lang="pt-PT" sz="22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pt-PT" sz="2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pt-PT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/>
                  <a:t> 	</a:t>
                </a:r>
              </a:p>
            </p:txBody>
          </p:sp>
        </mc:Choice>
        <mc:Fallback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AFDB228A-699C-4C72-AC7C-21E3A7110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7284"/>
                <a:ext cx="9144000" cy="1339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69560929-2E95-49CB-98CB-FC6E4049CF7D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FE045D3-AA25-4DD4-A8A4-79F7FEF3B848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E6B00C28-1166-4FC1-A1FE-936DCF77B7D3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4664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A24BF9-2106-4175-9C9E-62F6C8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No modelo B-L-SM o sector de </a:t>
            </a:r>
            <a:r>
              <a:rPr lang="pt-PT" sz="2200" dirty="0" err="1"/>
              <a:t>Yukawa</a:t>
            </a:r>
            <a:r>
              <a:rPr lang="pt-PT" sz="2200" dirty="0"/>
              <a:t> inclui os seguintes termos adicionais em relação ao modelo padrão,</a:t>
            </a:r>
          </a:p>
          <a:p>
            <a:pPr marL="0" indent="0">
              <a:buNone/>
            </a:pPr>
            <a:endParaRPr lang="pt-PT" sz="2200" dirty="0"/>
          </a:p>
          <a:p>
            <a:pPr marL="0" indent="0">
              <a:buNone/>
            </a:pPr>
            <a:endParaRPr lang="pt-PT" sz="2200" dirty="0">
              <a:solidFill>
                <a:schemeClr val="tx1"/>
              </a:solidFill>
            </a:endParaRPr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89EAF9F4-D606-4F2E-861C-20960D013114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60786D7-8C9C-424E-BDA6-E8E78789B2C3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D612BA0-8062-4EBB-BF81-739B427F1100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33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3C74F5A-621B-4528-B4AD-1BDEE842E2ED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pt-PT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3C74F5A-621B-4528-B4AD-1BDEE842E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045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CA62A684-6DD2-4353-8F33-42315FF8C269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5B4D2549-9DAE-428A-8F47-E975169F586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4D314B90-C1F6-4620-A235-5C804358A5B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34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67EECB4-9AC3-49C0-AD45-85F8CD84D455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pt-PT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667EECB4-9AC3-49C0-AD45-85F8CD84D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54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No modelo B-L-SM o sector de </a:t>
                </a:r>
                <a:r>
                  <a:rPr lang="pt-PT" sz="2200" dirty="0" err="1"/>
                  <a:t>Yukawa</a:t>
                </a:r>
                <a:r>
                  <a:rPr lang="pt-PT" sz="22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/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2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200" dirty="0" err="1"/>
                  <a:t>-Saw</a:t>
                </a:r>
                <a:r>
                  <a:rPr lang="pt-PT" sz="2200" dirty="0"/>
                  <a:t>,</a:t>
                </a: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 Rescrevendo este sistema para na sua base própria onde os estados irão corresponder a neutrinos leves e pesados em vez de esquerdos e direitos que indicam valores de massa,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4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/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pt-PT" sz="2600" dirty="0"/>
                  <a:t>  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pt-PT" sz="2600" dirty="0"/>
                  <a:t> </a:t>
                </a: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45" y="5730484"/>
                <a:ext cx="9143999" cy="72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/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pt-PT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pt-PT" sz="2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AEBBEAF-2658-4E86-9563-EC7ED1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66422"/>
                <a:ext cx="9143999" cy="1268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B84437-5A8F-4C2B-8497-DFD5A0A039A0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4E8F28-B29E-4F10-84F9-85D44FDA2CC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75B3A601-42A8-4010-B662-A76E49E3707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35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30D5D0A-3807-47A9-895F-9FC21EA48564}"/>
                  </a:ext>
                </a:extLst>
              </p:cNvPr>
              <p:cNvSpPr/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ba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bar>
                        <m:barPr>
                          <m:pos m:val="top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pt-PT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ba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30D5D0A-3807-47A9-895F-9FC21EA48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881" y="2041124"/>
                <a:ext cx="6620530" cy="837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69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655475" y="1996752"/>
            <a:ext cx="7833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5 – Estudo fenomenológico do modelo B-L-SM </a:t>
            </a:r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BAF88989-3F06-4EA3-8722-250E2D30D717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596A9430-0B86-4D56-ACBB-DFBD19E8FAFB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8" name="Marcador de Posição do Número do Diapositivo 5">
            <a:extLst>
              <a:ext uri="{FF2B5EF4-FFF2-40B4-BE49-F238E27FC236}">
                <a16:creationId xmlns:a16="http://schemas.microsoft.com/office/drawing/2014/main" id="{6CD3FFA8-2D8A-4E87-BE1D-96DB5E29BF1C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724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072B-AE6C-4DDA-9EE7-C5DAFF5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5.1 - Parametrização teórica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3EC39AA-468C-4158-95A7-2F5DA111DF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7870" y="886408"/>
            <a:ext cx="8710472" cy="16328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Tivemos como primeiro objetivo testar o modelo ao longo de uma parametrização da massa do bosão de </a:t>
            </a:r>
            <a:r>
              <a:rPr lang="pt-PT" sz="2200" dirty="0" err="1"/>
              <a:t>Higgs</a:t>
            </a:r>
            <a:r>
              <a:rPr lang="pt-PT" sz="2200" dirty="0"/>
              <a:t> em </a:t>
            </a:r>
            <a:r>
              <a:rPr lang="pt-PT" sz="2200" i="1" dirty="0" err="1"/>
              <a:t>tree</a:t>
            </a:r>
            <a:r>
              <a:rPr lang="pt-PT" sz="2200" dirty="0"/>
              <a:t> </a:t>
            </a:r>
            <a:r>
              <a:rPr lang="pt-PT" sz="2200" i="1" dirty="0" err="1"/>
              <a:t>level</a:t>
            </a:r>
            <a:r>
              <a:rPr lang="pt-PT" sz="2200" i="1" dirty="0"/>
              <a:t>.</a:t>
            </a:r>
          </a:p>
          <a:p>
            <a:pPr marL="0" indent="0">
              <a:buNone/>
            </a:pPr>
            <a:endParaRPr lang="pt-PT" sz="2200" i="1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Picture 2" descr="https://i.gyazo.com/e23f731d86d322322dfe6e8fe4292080.png">
            <a:extLst>
              <a:ext uri="{FF2B5EF4-FFF2-40B4-BE49-F238E27FC236}">
                <a16:creationId xmlns:a16="http://schemas.microsoft.com/office/drawing/2014/main" id="{A0F8024B-DE86-4985-8A47-0B2128FB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3" y="2236107"/>
            <a:ext cx="4427527" cy="41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/>
              <p:nvPr/>
            </p:nvSpPr>
            <p:spPr>
              <a:xfrm>
                <a:off x="3937519" y="2470857"/>
                <a:ext cx="5361404" cy="463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>
                          <a:latin typeface="Cambria Math" panose="02040503050406030204" pitchFamily="18" charset="0"/>
                        </a:rPr>
                        <m:t> −</m:t>
                      </m:r>
                      <m:rad>
                        <m:radPr>
                          <m:deg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519" y="2470857"/>
                <a:ext cx="5361404" cy="463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E644A142-40A4-4F42-BF17-6ED87D5636E2}"/>
              </a:ext>
            </a:extLst>
          </p:cNvPr>
          <p:cNvSpPr/>
          <p:nvPr/>
        </p:nvSpPr>
        <p:spPr>
          <a:xfrm>
            <a:off x="0" y="449791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PT" sz="2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A8D4B0-5260-4B3F-B649-FF87EB6C60C1}"/>
              </a:ext>
            </a:extLst>
          </p:cNvPr>
          <p:cNvSpPr/>
          <p:nvPr/>
        </p:nvSpPr>
        <p:spPr>
          <a:xfrm>
            <a:off x="4642513" y="3104965"/>
            <a:ext cx="42853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x=1000 </a:t>
            </a:r>
            <a:r>
              <a:rPr lang="pt-PT" sz="2000" dirty="0" err="1"/>
              <a:t>GeV</a:t>
            </a:r>
            <a:endParaRPr lang="pt-PT" sz="2000" dirty="0"/>
          </a:p>
          <a:p>
            <a:r>
              <a:rPr lang="pt-PT" sz="2000" dirty="0"/>
              <a:t>v≈246   </a:t>
            </a:r>
            <a:r>
              <a:rPr lang="pt-PT" sz="2000" dirty="0" err="1"/>
              <a:t>GeV</a:t>
            </a:r>
            <a:endParaRPr lang="pt-PT" sz="2000" dirty="0"/>
          </a:p>
        </p:txBody>
      </p:sp>
      <p:sp>
        <p:nvSpPr>
          <p:cNvPr id="14" name="Marcador de Posição da Data 3">
            <a:extLst>
              <a:ext uri="{FF2B5EF4-FFF2-40B4-BE49-F238E27FC236}">
                <a16:creationId xmlns:a16="http://schemas.microsoft.com/office/drawing/2014/main" id="{53D5489B-BD2B-4CD1-8E90-8FE33A993B6F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5" name="Marcador de Posição do Rodapé 4">
            <a:extLst>
              <a:ext uri="{FF2B5EF4-FFF2-40B4-BE49-F238E27FC236}">
                <a16:creationId xmlns:a16="http://schemas.microsoft.com/office/drawing/2014/main" id="{F9E75FB4-4E2A-489C-AC9E-38963E206372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6" name="Marcador de Posição do Número do Diapositivo 5">
            <a:extLst>
              <a:ext uri="{FF2B5EF4-FFF2-40B4-BE49-F238E27FC236}">
                <a16:creationId xmlns:a16="http://schemas.microsoft.com/office/drawing/2014/main" id="{4D729E79-4170-4193-9359-051668A6C6A7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913B71-4310-420C-9316-BF6C3243D300}"/>
              </a:ext>
            </a:extLst>
          </p:cNvPr>
          <p:cNvSpPr txBox="1"/>
          <p:nvPr/>
        </p:nvSpPr>
        <p:spPr>
          <a:xfrm>
            <a:off x="2821636" y="2240059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 err="1">
                <a:solidFill>
                  <a:srgbClr val="6B6B6B"/>
                </a:solidFill>
              </a:rPr>
              <a:t>GeV</a:t>
            </a:r>
            <a:endParaRPr lang="pt-PT" sz="900" dirty="0">
              <a:solidFill>
                <a:srgbClr val="6B6B6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0136B5AE-3232-4C1E-ACB2-55DCAFAC1C40}"/>
                  </a:ext>
                </a:extLst>
              </p:cNvPr>
              <p:cNvSpPr/>
              <p:nvPr/>
            </p:nvSpPr>
            <p:spPr>
              <a:xfrm>
                <a:off x="4570814" y="4253809"/>
                <a:ext cx="4497321" cy="459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i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pt-PT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xv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i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rad>
                      <m:r>
                        <a:rPr lang="pt-PT" i="0">
                          <a:latin typeface="Cambria Math" panose="02040503050406030204" pitchFamily="18" charset="0"/>
                        </a:rPr>
                        <m:t>≈2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PT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0136B5AE-3232-4C1E-ACB2-55DCAFAC1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814" y="4253809"/>
                <a:ext cx="4497321" cy="459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925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DB27-E6C5-4906-BB9E-FB72DA3F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63275"/>
            <a:ext cx="4396154" cy="708660"/>
          </a:xfrm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5.2 - Scan segundo uma parametrização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0C879D4-ED7D-4FF4-B37B-30D1A2E15AE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37757" y="1265640"/>
                <a:ext cx="4175623" cy="5156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600" dirty="0">
                    <a:solidFill>
                      <a:schemeClr val="tx1"/>
                    </a:solidFill>
                  </a:rPr>
                  <a:t>Feito um Scan alongo desta folha o que observamos é: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600" dirty="0">
                    <a:solidFill>
                      <a:schemeClr val="tx1"/>
                    </a:solidFill>
                  </a:rPr>
                  <a:t> Correções quânticas já têm um efeito considerável.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600" dirty="0">
                    <a:solidFill>
                      <a:schemeClr val="tx1"/>
                    </a:solidFill>
                  </a:rPr>
                  <a:t>Ambos os gráficos são mapas de cor de massa.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600" dirty="0"/>
                  <a:t>O p</a:t>
                </a:r>
                <a:r>
                  <a:rPr lang="pt-PT" sz="2600" dirty="0">
                    <a:solidFill>
                      <a:schemeClr val="tx1"/>
                    </a:solidFill>
                  </a:rPr>
                  <a:t>rimeiro gráfico pode ser interpretado também como mapa de contraste.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600" dirty="0">
                    <a:solidFill>
                      <a:schemeClr val="tx1"/>
                    </a:solidFill>
                  </a:rPr>
                  <a:t>A massa de h’ é dominada por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PT" sz="28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pt-PT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pt-PT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como esperado.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0C879D4-ED7D-4FF4-B37B-30D1A2E15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37757" y="1265640"/>
                <a:ext cx="4175623" cy="5156493"/>
              </a:xfrm>
              <a:blipFill>
                <a:blip r:embed="rId2"/>
                <a:stretch>
                  <a:fillRect l="-4818" t="-1893" r="-394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F9F1F13E-859E-44AD-BA85-AFAC36841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107749"/>
            <a:ext cx="4510454" cy="3321251"/>
          </a:xfrm>
          <a:prstGeom prst="rect">
            <a:avLst/>
          </a:prstGeom>
        </p:spPr>
      </p:pic>
      <p:pic>
        <p:nvPicPr>
          <p:cNvPr id="8" name="Imagem 7" descr="Uma imagem com mapa, texto&#10;&#10;Descrição gerada com confiança alta">
            <a:extLst>
              <a:ext uri="{FF2B5EF4-FFF2-40B4-BE49-F238E27FC236}">
                <a16:creationId xmlns:a16="http://schemas.microsoft.com/office/drawing/2014/main" id="{2BE9B543-A989-4E25-B6B6-A7D8755C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3327347"/>
            <a:ext cx="4510453" cy="297278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D60AD360-96B2-4016-B7AB-537A4962F48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42F69F10-06E4-44E7-906E-B19856B0899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DD95CAB-23D4-4E89-94BE-FDDED6A92BDE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2453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196281"/>
            <a:ext cx="4028491" cy="970384"/>
          </a:xfrm>
          <a:noFill/>
          <a:ln w="19050">
            <a:noFill/>
          </a:ln>
        </p:spPr>
        <p:txBody>
          <a:bodyPr wrap="square">
            <a:normAutofit fontScale="90000"/>
          </a:bodyPr>
          <a:lstStyle/>
          <a:p>
            <a:pPr algn="ctr"/>
            <a:r>
              <a:rPr lang="pt-PT" sz="3400" dirty="0">
                <a:solidFill>
                  <a:schemeClr val="bg1"/>
                </a:solidFill>
              </a:rPr>
              <a:t>5.3 - Uma primeira seleção de pontos 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FFE00B-6B28-471C-88D2-5E7DF906F6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2625" y="1083518"/>
            <a:ext cx="4286519" cy="24434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200" dirty="0"/>
              <a:t>Selecionado os dados que mais se aproximam da massa observada,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 Revela uma zona densa de pontos que aparenta descrever um plano.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Indicando que a massa do </a:t>
            </a:r>
            <a:r>
              <a:rPr lang="pt-PT" sz="2200" dirty="0" err="1"/>
              <a:t>Higgs</a:t>
            </a:r>
            <a:r>
              <a:rPr lang="pt-PT" sz="2200" dirty="0"/>
              <a:t> pode se distribuir numa forma cónica até um certo ponto. </a:t>
            </a:r>
          </a:p>
        </p:txBody>
      </p:sp>
      <p:pic>
        <p:nvPicPr>
          <p:cNvPr id="4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8C7A617E-0B64-4751-AEB9-792C7313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3429000"/>
            <a:ext cx="4172220" cy="28600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497530-6324-4FBE-B132-165897D4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196281"/>
            <a:ext cx="4193529" cy="3145030"/>
          </a:xfrm>
          <a:prstGeom prst="rect">
            <a:avLst/>
          </a:prstGeom>
        </p:spPr>
      </p:pic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A0BD5E95-D00D-4027-BE0A-255BE6418FE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0" name="Marcador de Posição do Rodapé 4">
            <a:extLst>
              <a:ext uri="{FF2B5EF4-FFF2-40B4-BE49-F238E27FC236}">
                <a16:creationId xmlns:a16="http://schemas.microsoft.com/office/drawing/2014/main" id="{06B7603F-2773-41F6-89C5-7D4D9190DA7E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1E4DEB35-A97C-48A9-915E-81B856BA134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39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581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C18202-15F9-49C1-BA08-CC237F70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A824873E-8679-4B8D-8CEA-AE5A87C6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E03EA4C0-42AF-4437-B265-127C4862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9BDCE2-7A1E-4A74-AD7B-979C9AE2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4</a:t>
            </a:fld>
            <a:endParaRPr lang="pt-PT" dirty="0"/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E56199D7-1F37-4BE6-9EC4-188847327B17}"/>
              </a:ext>
            </a:extLst>
          </p:cNvPr>
          <p:cNvSpPr txBox="1">
            <a:spLocks/>
          </p:cNvSpPr>
          <p:nvPr/>
        </p:nvSpPr>
        <p:spPr>
          <a:xfrm>
            <a:off x="207839" y="1214456"/>
            <a:ext cx="4274504" cy="53729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100" dirty="0"/>
              <a:t>O modelo padrão é usado para descrever partículas e as suas interações. </a:t>
            </a:r>
          </a:p>
        </p:txBody>
      </p:sp>
    </p:spTree>
    <p:extLst>
      <p:ext uri="{BB962C8B-B14F-4D97-AF65-F5344CB8AC3E}">
        <p14:creationId xmlns:p14="http://schemas.microsoft.com/office/powerpoint/2010/main" val="152167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5" y="52691"/>
            <a:ext cx="4396154" cy="807333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5.4 - Scans aleatórios</a:t>
            </a:r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DE39811B-9458-477A-A7DF-A4CEB0A9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71" y="358828"/>
            <a:ext cx="4013384" cy="30511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E574E4-FFD4-4D02-92D1-DC61D4130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3559629"/>
            <a:ext cx="3680028" cy="27976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CDEE7B-A8A6-4B66-8AA8-5C7B0077E918}"/>
              </a:ext>
            </a:extLst>
          </p:cNvPr>
          <p:cNvSpPr txBox="1"/>
          <p:nvPr/>
        </p:nvSpPr>
        <p:spPr>
          <a:xfrm>
            <a:off x="175845" y="1259377"/>
            <a:ext cx="42539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Feitos scans de completamente aleatórios com correções quânticas adicionais e uma nova seleção.</a:t>
            </a:r>
          </a:p>
          <a:p>
            <a:r>
              <a:rPr lang="pt-PT" sz="2200" dirty="0"/>
              <a:t>Observamos ainda os mesmos comportamentos para ambas as massas.  </a:t>
            </a:r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72E066CD-62A2-4B31-A4BE-D634B22201BE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B5183433-0834-44FF-975E-566A52471210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E0AE9C5D-C536-42F8-B846-A7A4EC4EDDED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74EA403-C54B-416E-B9B8-9A0D078EE62D}"/>
              </a:ext>
            </a:extLst>
          </p:cNvPr>
          <p:cNvSpPr/>
          <p:nvPr/>
        </p:nvSpPr>
        <p:spPr>
          <a:xfrm>
            <a:off x="1706881" y="3559629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A08D08-221E-478B-A26E-33E83FC1379F}"/>
              </a:ext>
            </a:extLst>
          </p:cNvPr>
          <p:cNvSpPr/>
          <p:nvPr/>
        </p:nvSpPr>
        <p:spPr>
          <a:xfrm>
            <a:off x="6260593" y="339766"/>
            <a:ext cx="2174239" cy="4184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6785B5C0-8BA4-45BE-8671-41BD64F6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17" y="3481291"/>
            <a:ext cx="3937492" cy="30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FBD0-C7B6-4F09-B2DF-3E8CB5F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5.5 - Limites de exclusão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A83A8B-FC9F-4B4A-8C61-3F67246934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3053" y="971058"/>
            <a:ext cx="8548523" cy="9370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Destes selecionados foi calculado </a:t>
            </a:r>
            <a:r>
              <a:rPr lang="pt-PT" sz="2200" dirty="0"/>
              <a:t> os limites de exclusão do sector escalar, </a:t>
            </a:r>
            <a:r>
              <a:rPr lang="pt-PT" sz="2200" dirty="0">
                <a:solidFill>
                  <a:schemeClr val="tx1"/>
                </a:solidFill>
              </a:rPr>
              <a:t>Excluímos da nossa analise imediatamente todos os pontos que se encontram dentro da zona de exclusão. </a:t>
            </a:r>
          </a:p>
          <a:p>
            <a:pPr marL="0" indent="0">
              <a:buNone/>
            </a:pPr>
            <a:endParaRPr lang="pt-PT" sz="1700" dirty="0">
              <a:solidFill>
                <a:schemeClr val="bg1"/>
              </a:solidFill>
            </a:endParaRPr>
          </a:p>
        </p:txBody>
      </p:sp>
      <p:sp>
        <p:nvSpPr>
          <p:cNvPr id="9" name="Marcador de Posição da Data 3">
            <a:extLst>
              <a:ext uri="{FF2B5EF4-FFF2-40B4-BE49-F238E27FC236}">
                <a16:creationId xmlns:a16="http://schemas.microsoft.com/office/drawing/2014/main" id="{4873B606-77E6-4ACA-906B-971ED0177C31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4A82A40-DB0A-4654-8BF3-EC84666CC701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23184FC0-575A-4B32-956A-9900B89BA81B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EB16B7B-75AC-44E6-B5BD-9E93B628A573}"/>
              </a:ext>
            </a:extLst>
          </p:cNvPr>
          <p:cNvSpPr/>
          <p:nvPr/>
        </p:nvSpPr>
        <p:spPr>
          <a:xfrm>
            <a:off x="4637315" y="3325229"/>
            <a:ext cx="4395443" cy="1456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076A68-5629-448E-B43F-F4230B27C09C}"/>
              </a:ext>
            </a:extLst>
          </p:cNvPr>
          <p:cNvSpPr/>
          <p:nvPr/>
        </p:nvSpPr>
        <p:spPr>
          <a:xfrm>
            <a:off x="7258050" y="3024046"/>
            <a:ext cx="220980" cy="1534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44AC40-CADE-47C2-AF82-EE22E7321773}"/>
              </a:ext>
            </a:extLst>
          </p:cNvPr>
          <p:cNvSpPr/>
          <p:nvPr/>
        </p:nvSpPr>
        <p:spPr>
          <a:xfrm>
            <a:off x="4781550" y="4357739"/>
            <a:ext cx="160019" cy="97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50" name="Picture 2" descr="https://i.gyazo.com/ca2b5176e764d49efafa0d6ef770a38b.png">
            <a:extLst>
              <a:ext uri="{FF2B5EF4-FFF2-40B4-BE49-F238E27FC236}">
                <a16:creationId xmlns:a16="http://schemas.microsoft.com/office/drawing/2014/main" id="{1BB85F35-BD2E-4E38-A990-D8244C41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5" y="2909491"/>
            <a:ext cx="4567685" cy="358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gyazo.com/371a9f7d0f347144b6a8f8d53553170a.png">
            <a:extLst>
              <a:ext uri="{FF2B5EF4-FFF2-40B4-BE49-F238E27FC236}">
                <a16:creationId xmlns:a16="http://schemas.microsoft.com/office/drawing/2014/main" id="{FCD0E8AF-E9FD-4FE2-A3EE-3C4C8FE9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" y="2893284"/>
            <a:ext cx="4567685" cy="35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51C4-A7F0-41F1-9854-4605355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3" y="128802"/>
            <a:ext cx="4377558" cy="10398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5.6 - Compatibilidade do sector de </a:t>
            </a:r>
            <a:r>
              <a:rPr lang="pt-PT" dirty="0" err="1">
                <a:solidFill>
                  <a:schemeClr val="bg1"/>
                </a:solidFill>
              </a:rPr>
              <a:t>Higgs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E8F7D2-D2F0-495E-BBAD-2B0E25F4DF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47" y="1276000"/>
            <a:ext cx="4272580" cy="205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Estudamos também a probabilidade destes pontos não excluídos descreverem os estados observados do sector de </a:t>
            </a:r>
            <a:r>
              <a:rPr lang="pt-PT" sz="2200" dirty="0" err="1"/>
              <a:t>Higgs</a:t>
            </a:r>
            <a:r>
              <a:rPr lang="pt-PT" sz="2200" dirty="0"/>
              <a:t> através do programa </a:t>
            </a:r>
            <a:r>
              <a:rPr lang="pt-PT" sz="2200" dirty="0" err="1"/>
              <a:t>HiggsSignals</a:t>
            </a:r>
            <a:r>
              <a:rPr lang="pt-PT" sz="2200" dirty="0"/>
              <a:t>.  </a:t>
            </a:r>
          </a:p>
        </p:txBody>
      </p:sp>
      <p:sp>
        <p:nvSpPr>
          <p:cNvPr id="11" name="Marcador de Posição da Data 3">
            <a:extLst>
              <a:ext uri="{FF2B5EF4-FFF2-40B4-BE49-F238E27FC236}">
                <a16:creationId xmlns:a16="http://schemas.microsoft.com/office/drawing/2014/main" id="{F552E4DA-C5A2-4327-89E6-D4AAED535CD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1438BD0D-DE70-4B9B-83FE-B1B90E90D65D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3" name="Marcador de Posição do Número do Diapositivo 5">
            <a:extLst>
              <a:ext uri="{FF2B5EF4-FFF2-40B4-BE49-F238E27FC236}">
                <a16:creationId xmlns:a16="http://schemas.microsoft.com/office/drawing/2014/main" id="{F6304BBC-D41E-4EE5-A97F-FB810B1BD0C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42</a:t>
            </a:fld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6F463DB-101A-4189-AB61-6BF327EB92EA}"/>
              </a:ext>
            </a:extLst>
          </p:cNvPr>
          <p:cNvSpPr/>
          <p:nvPr/>
        </p:nvSpPr>
        <p:spPr>
          <a:xfrm>
            <a:off x="1638300" y="3634740"/>
            <a:ext cx="1356360" cy="182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2F2E4DB-D407-43C2-8218-6EE6F68D893F}"/>
              </a:ext>
            </a:extLst>
          </p:cNvPr>
          <p:cNvSpPr/>
          <p:nvPr/>
        </p:nvSpPr>
        <p:spPr>
          <a:xfrm>
            <a:off x="6955155" y="3035256"/>
            <a:ext cx="492125" cy="1319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7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BABF5CE-B6AD-4116-BBEB-C55C306997F3}"/>
              </a:ext>
            </a:extLst>
          </p:cNvPr>
          <p:cNvSpPr/>
          <p:nvPr/>
        </p:nvSpPr>
        <p:spPr>
          <a:xfrm>
            <a:off x="7218680" y="6299200"/>
            <a:ext cx="271003" cy="1528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096DB84-AB68-4C80-9C5A-5E2F348456DE}"/>
              </a:ext>
            </a:extLst>
          </p:cNvPr>
          <p:cNvSpPr/>
          <p:nvPr/>
        </p:nvSpPr>
        <p:spPr>
          <a:xfrm>
            <a:off x="4876800" y="1168698"/>
            <a:ext cx="274320" cy="6220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C59545A-59C1-4496-B2E2-07BE46939EF6}"/>
              </a:ext>
            </a:extLst>
          </p:cNvPr>
          <p:cNvSpPr/>
          <p:nvPr/>
        </p:nvSpPr>
        <p:spPr>
          <a:xfrm>
            <a:off x="4876800" y="4168140"/>
            <a:ext cx="274320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mapa, texto&#10;&#10;Descrição gerada com confiança alta">
            <a:extLst>
              <a:ext uri="{FF2B5EF4-FFF2-40B4-BE49-F238E27FC236}">
                <a16:creationId xmlns:a16="http://schemas.microsoft.com/office/drawing/2014/main" id="{6643ED0B-00D6-4C02-8034-70A1966B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3" y="3500323"/>
            <a:ext cx="4145854" cy="2998921"/>
          </a:xfrm>
          <a:prstGeom prst="rect">
            <a:avLst/>
          </a:prstGeom>
        </p:spPr>
      </p:pic>
      <p:pic>
        <p:nvPicPr>
          <p:cNvPr id="3074" name="Picture 2" descr="https://i.gyazo.com/6472002e7366dc2549f1033d071f1b47.png">
            <a:extLst>
              <a:ext uri="{FF2B5EF4-FFF2-40B4-BE49-F238E27FC236}">
                <a16:creationId xmlns:a16="http://schemas.microsoft.com/office/drawing/2014/main" id="{8CEEB9D1-6D6B-4AB3-9A54-BF653777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75" y="307910"/>
            <a:ext cx="3888918" cy="312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.gyazo.com/f6ed29dfa5d3da06b1eab9fa29660209.png">
            <a:extLst>
              <a:ext uri="{FF2B5EF4-FFF2-40B4-BE49-F238E27FC236}">
                <a16:creationId xmlns:a16="http://schemas.microsoft.com/office/drawing/2014/main" id="{2433B483-B8CF-48E6-B8D8-A882A6E5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77" y="3441963"/>
            <a:ext cx="3831386" cy="303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225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F1D-8910-4562-A9A4-8536C86A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-53004"/>
            <a:ext cx="4274856" cy="1146123"/>
          </a:xfrm>
        </p:spPr>
        <p:txBody>
          <a:bodyPr>
            <a:noAutofit/>
          </a:bodyPr>
          <a:lstStyle/>
          <a:p>
            <a:r>
              <a:rPr lang="pt-PT" sz="2900" dirty="0">
                <a:solidFill>
                  <a:schemeClr val="bg1"/>
                </a:solidFill>
              </a:rPr>
              <a:t>5.7 – Projeção de seleção de pontos em planos auxiliares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B9A70F-89E8-4A38-BB4F-4D064E8A0994}"/>
              </a:ext>
            </a:extLst>
          </p:cNvPr>
          <p:cNvSpPr txBox="1"/>
          <p:nvPr/>
        </p:nvSpPr>
        <p:spPr>
          <a:xfrm>
            <a:off x="175846" y="1212980"/>
            <a:ext cx="4274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/>
              <a:t>Para melhor visualização foi feita uma projeção do gráfico de pontos aceites segundo pares de eixos. </a:t>
            </a:r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7C63EC05-6A63-4312-9B74-145E13D1A08C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6E995112-E296-4BE8-91A3-7C1C560B4ADA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2" name="Marcador de Posição do Número do Diapositivo 5">
            <a:extLst>
              <a:ext uri="{FF2B5EF4-FFF2-40B4-BE49-F238E27FC236}">
                <a16:creationId xmlns:a16="http://schemas.microsoft.com/office/drawing/2014/main" id="{E00EBE84-9190-4ACA-B405-FFFA6A271419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43</a:t>
            </a:fld>
            <a:endParaRPr lang="pt-PT" dirty="0"/>
          </a:p>
        </p:txBody>
      </p:sp>
      <p:pic>
        <p:nvPicPr>
          <p:cNvPr id="4" name="Imagem 3" descr="Uma imagem com mapa&#10;&#10;Descrição gerada com confiança alta">
            <a:extLst>
              <a:ext uri="{FF2B5EF4-FFF2-40B4-BE49-F238E27FC236}">
                <a16:creationId xmlns:a16="http://schemas.microsoft.com/office/drawing/2014/main" id="{1A17E315-2CEB-47EB-B5B4-39E4C828F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808"/>
            <a:ext cx="4572000" cy="2832339"/>
          </a:xfrm>
          <a:prstGeom prst="rect">
            <a:avLst/>
          </a:prstGeom>
        </p:spPr>
      </p:pic>
      <p:pic>
        <p:nvPicPr>
          <p:cNvPr id="7" name="Imagem 6" descr="Uma imagem com mapa&#10;&#10;Descrição gerada com confiança alta">
            <a:extLst>
              <a:ext uri="{FF2B5EF4-FFF2-40B4-BE49-F238E27FC236}">
                <a16:creationId xmlns:a16="http://schemas.microsoft.com/office/drawing/2014/main" id="{E9878E27-CA27-419B-9F19-959C0914C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51293"/>
            <a:ext cx="4582160" cy="302747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CDEBCD-FF06-41EF-925B-2ADE48DE3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" y="3561335"/>
            <a:ext cx="4582160" cy="29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22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3CC18B4E-2E6F-4BF8-B405-FDAD2D550B4F}"/>
              </a:ext>
            </a:extLst>
          </p:cNvPr>
          <p:cNvSpPr txBox="1">
            <a:spLocks/>
          </p:cNvSpPr>
          <p:nvPr/>
        </p:nvSpPr>
        <p:spPr>
          <a:xfrm>
            <a:off x="534971" y="18440"/>
            <a:ext cx="8074057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pt-PT" sz="4700" dirty="0">
                <a:latin typeface="+mj-lt"/>
                <a:ea typeface="+mj-ea"/>
                <a:cs typeface="+mj-cs"/>
              </a:rPr>
              <a:t>5</a:t>
            </a:r>
            <a:r>
              <a:rPr lang="pt-PT" sz="4700" kern="1200" dirty="0">
                <a:latin typeface="+mj-lt"/>
                <a:ea typeface="+mj-ea"/>
                <a:cs typeface="+mj-cs"/>
              </a:rPr>
              <a:t>.8 - Limites associados ao bosão Z’ </a:t>
            </a:r>
          </a:p>
        </p:txBody>
      </p:sp>
      <p:pic>
        <p:nvPicPr>
          <p:cNvPr id="8" name="Picture 2" descr="https://i.gyazo.com/81eb7732a301dd61a12efa86e1e8af83.png">
            <a:extLst>
              <a:ext uri="{FF2B5EF4-FFF2-40B4-BE49-F238E27FC236}">
                <a16:creationId xmlns:a16="http://schemas.microsoft.com/office/drawing/2014/main" id="{60C14D44-21AB-4B07-829C-ADF4A42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0" y="1225709"/>
            <a:ext cx="7473820" cy="17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Tendo em conta estes constrangimentos experimentais uma observação rápida da expressão associada a massa do novo bosão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simplificada,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500" i="1">
                          <a:latin typeface="Cambria Math" panose="02040503050406030204" pitchFamily="18" charset="0"/>
                        </a:rPr>
                        <m:t>≈2</m:t>
                      </m:r>
                      <m:sSubSup>
                        <m:sSubSup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5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significando que o acoplamento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“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prime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para o caso estudado tem o valor mínimo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PT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  <a:blipFill>
                <a:blip r:embed="rId3"/>
                <a:stretch>
                  <a:fillRect l="-867" t="-2725" r="-11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C8BBF9B-43EF-444F-B2DD-CEE5FCC33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5B52F231-8B0E-416F-8DBA-CDA3E5615532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99F4B877-FB62-4FB5-AF11-A1C0EAF4CFD7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10" name="Marcador de Posição do Número do Diapositivo 5">
            <a:extLst>
              <a:ext uri="{FF2B5EF4-FFF2-40B4-BE49-F238E27FC236}">
                <a16:creationId xmlns:a16="http://schemas.microsoft.com/office/drawing/2014/main" id="{6F1721A6-D957-44FE-A0E5-EDB02AA179A6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9559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4DD7-8A18-4A37-A334-6CCD6577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6 - 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66AC8E-E1F3-4957-8C5A-AD2DA2798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O que fizemos neste projeto foi estudar as falhas do modelo padrão e explorar uma alternativa o modelo B-L-SM, focamo-nos principalmente no sector de </a:t>
            </a:r>
            <a:r>
              <a:rPr lang="pt-PT" sz="2300" dirty="0" err="1"/>
              <a:t>Higgs</a:t>
            </a:r>
            <a:r>
              <a:rPr lang="pt-PT" sz="23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A nossa analise deste modelo aparenta mostrar que se encontra quase excluído ou descoberto existindo condições para as quais este é provável descrever os estados observados do </a:t>
            </a:r>
            <a:r>
              <a:rPr lang="pt-PT" sz="2300" dirty="0" err="1"/>
              <a:t>Higgs</a:t>
            </a:r>
            <a:r>
              <a:rPr lang="pt-PT" sz="2300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Este modelo possibilita explicar as massas de neutrinos.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Possíveis futuros estudos fenomenológicos ou adaptações deste modelo incluem,</a:t>
            </a:r>
            <a:endParaRPr lang="pt-PT" sz="2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2100" dirty="0"/>
              <a:t>Neutrinos direitos podem ser candidatos a matéria escura.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2100" dirty="0"/>
              <a:t>Como a maior parte de extensões com singletos este modelo pode explicar assimetria entre matéria e anti matéria.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2100" dirty="0"/>
          </a:p>
        </p:txBody>
      </p:sp>
      <p:sp>
        <p:nvSpPr>
          <p:cNvPr id="7" name="Marcador de Posição da Data 3">
            <a:extLst>
              <a:ext uri="{FF2B5EF4-FFF2-40B4-BE49-F238E27FC236}">
                <a16:creationId xmlns:a16="http://schemas.microsoft.com/office/drawing/2014/main" id="{D57FB5CA-CA55-4F6A-9325-F06DE1E82C28}"/>
              </a:ext>
            </a:extLst>
          </p:cNvPr>
          <p:cNvSpPr txBox="1">
            <a:spLocks/>
          </p:cNvSpPr>
          <p:nvPr/>
        </p:nvSpPr>
        <p:spPr>
          <a:xfrm>
            <a:off x="1" y="6501061"/>
            <a:ext cx="1706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31/07/2018</a:t>
            </a:r>
            <a:endParaRPr lang="pt-PT" dirty="0"/>
          </a:p>
        </p:txBody>
      </p:sp>
      <p:sp>
        <p:nvSpPr>
          <p:cNvPr id="8" name="Marcador de Posição do Rodapé 4">
            <a:extLst>
              <a:ext uri="{FF2B5EF4-FFF2-40B4-BE49-F238E27FC236}">
                <a16:creationId xmlns:a16="http://schemas.microsoft.com/office/drawing/2014/main" id="{9709EFA8-BEBC-44A4-B65A-B3E94CF8BF66}"/>
              </a:ext>
            </a:extLst>
          </p:cNvPr>
          <p:cNvSpPr txBox="1">
            <a:spLocks/>
          </p:cNvSpPr>
          <p:nvPr/>
        </p:nvSpPr>
        <p:spPr>
          <a:xfrm>
            <a:off x="1706881" y="6501060"/>
            <a:ext cx="5740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Phenomenology of the minimal B - L extension of the Standard Model</a:t>
            </a:r>
            <a:endParaRPr lang="pt-PT" dirty="0"/>
          </a:p>
        </p:txBody>
      </p:sp>
      <p:sp>
        <p:nvSpPr>
          <p:cNvPr id="9" name="Marcador de Posição do Número do Diapositivo 5">
            <a:extLst>
              <a:ext uri="{FF2B5EF4-FFF2-40B4-BE49-F238E27FC236}">
                <a16:creationId xmlns:a16="http://schemas.microsoft.com/office/drawing/2014/main" id="{0431AA3C-4CA1-4432-8EC1-E7879C49C808}"/>
              </a:ext>
            </a:extLst>
          </p:cNvPr>
          <p:cNvSpPr txBox="1">
            <a:spLocks/>
          </p:cNvSpPr>
          <p:nvPr/>
        </p:nvSpPr>
        <p:spPr>
          <a:xfrm>
            <a:off x="8170141" y="647876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75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4D9C00-471B-485C-929E-23B1EF2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5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9844D737-C1F5-43F6-B41F-02A43D95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3ABECC69-67FD-4DD5-9582-1EEE2FBA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2DBCB45A-F3D7-4234-8169-5DD9324787D3}"/>
              </a:ext>
            </a:extLst>
          </p:cNvPr>
          <p:cNvSpPr txBox="1">
            <a:spLocks/>
          </p:cNvSpPr>
          <p:nvPr/>
        </p:nvSpPr>
        <p:spPr>
          <a:xfrm>
            <a:off x="207839" y="1214456"/>
            <a:ext cx="4274504" cy="53729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pt-PT" sz="2100" dirty="0"/>
              <a:t>O modelo padrão é usado para descrever partículas e as suas interações.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pt-PT" sz="21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1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1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100" dirty="0"/>
              <a:t>Assimetria entre matéria e anti matéria </a:t>
            </a:r>
          </a:p>
        </p:txBody>
      </p:sp>
    </p:spTree>
    <p:extLst>
      <p:ext uri="{BB962C8B-B14F-4D97-AF65-F5344CB8AC3E}">
        <p14:creationId xmlns:p14="http://schemas.microsoft.com/office/powerpoint/2010/main" val="22605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39A525-78D7-4F11-9429-EB38745F353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07839" y="1214456"/>
                <a:ext cx="4274504" cy="537295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100" dirty="0"/>
                  <a:t>O modelo padrão é usado para descrever partículas e as suas interações. </a:t>
                </a:r>
              </a:p>
              <a:p>
                <a:pPr marL="0" indent="0">
                  <a:buNone/>
                </a:pPr>
                <a:r>
                  <a:rPr lang="pt-PT" sz="2100" dirty="0"/>
                  <a:t>Problemas com o modelo padrão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100" dirty="0"/>
                  <a:t>Massas de neutrinos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100" dirty="0"/>
                  <a:t>Matéria e energia escura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100" dirty="0"/>
                  <a:t>Assimetria entre matéria e anti matéria </a:t>
                </a:r>
              </a:p>
              <a:p>
                <a:pPr marL="0" indent="0">
                  <a:buNone/>
                </a:pPr>
                <a:r>
                  <a:rPr lang="pt-PT" sz="2100" dirty="0"/>
                  <a:t>Iremos abordar o modelo B-L-SM como uma possível extensão do modelo padrão.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pt-PT" sz="2100" dirty="0"/>
                  <a:t>Este modelo introduz a simetria </a:t>
                </a:r>
                <a14:m>
                  <m:oMath xmlns:m="http://schemas.openxmlformats.org/officeDocument/2006/math">
                    <m:r>
                      <a:rPr lang="pt-PT" sz="2100" i="1" dirty="0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pt-PT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PT" sz="2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1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pt-PT" sz="21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PT" sz="21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1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pt-PT" sz="2100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39A525-78D7-4F11-9429-EB38745F3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07839" y="1214456"/>
                <a:ext cx="4274504" cy="5372955"/>
              </a:xfrm>
              <a:blipFill>
                <a:blip r:embed="rId3"/>
                <a:stretch>
                  <a:fillRect l="-3852" t="-1247" r="-485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23117E9-22DE-4845-9595-AF29CBAF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6</a:t>
            </a:fld>
            <a:endParaRPr lang="pt-PT" dirty="0"/>
          </a:p>
        </p:txBody>
      </p:sp>
      <p:sp>
        <p:nvSpPr>
          <p:cNvPr id="8" name="Marcador de Posição da Data 3">
            <a:extLst>
              <a:ext uri="{FF2B5EF4-FFF2-40B4-BE49-F238E27FC236}">
                <a16:creationId xmlns:a16="http://schemas.microsoft.com/office/drawing/2014/main" id="{4E350F38-C6AA-40F1-AE02-3600688A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9" name="Marcador de Posição do Rodapé 4">
            <a:extLst>
              <a:ext uri="{FF2B5EF4-FFF2-40B4-BE49-F238E27FC236}">
                <a16:creationId xmlns:a16="http://schemas.microsoft.com/office/drawing/2014/main" id="{63837535-BA18-4F97-8C65-FDE6C27C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72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12775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2 - Introdução teórica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BBB12AE-96DD-4E73-AA8A-E72B08DA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9980" y="6492875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7</a:t>
            </a:fld>
            <a:endParaRPr lang="pt-PT"/>
          </a:p>
        </p:txBody>
      </p:sp>
      <p:sp>
        <p:nvSpPr>
          <p:cNvPr id="6" name="Marcador de Posição da Data 3">
            <a:extLst>
              <a:ext uri="{FF2B5EF4-FFF2-40B4-BE49-F238E27FC236}">
                <a16:creationId xmlns:a16="http://schemas.microsoft.com/office/drawing/2014/main" id="{A6C1ADBD-E562-483E-96F3-3E693834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7" name="Marcador de Posição do Rodapé 4">
            <a:extLst>
              <a:ext uri="{FF2B5EF4-FFF2-40B4-BE49-F238E27FC236}">
                <a16:creationId xmlns:a16="http://schemas.microsoft.com/office/drawing/2014/main" id="{9C494654-5088-4835-A791-7466FD35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878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F07C-481E-49EB-92BF-B321DC3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2.1 - Formalismo</a:t>
            </a:r>
            <a:endParaRPr lang="pt-PT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Iremos abordar física de partículas com formalismo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pelo principio de mínima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obtemos as equações de Euler-Lagrange,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923" y="1274404"/>
                <a:ext cx="8994531" cy="5056058"/>
              </a:xfrm>
              <a:blipFill>
                <a:blip r:embed="rId3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/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9354"/>
                <a:ext cx="9144000" cy="910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/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pt-PT" sz="26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D455034-2DD9-4996-B2B2-141B819F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501059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8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CEC2C548-F5C2-4A76-8807-63512F37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DE6605B8-038B-4F2D-AF3F-D7523989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38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4F61-5543-4A2A-89ED-8EF0C528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2.2 - Simetria e o Teorema de </a:t>
            </a:r>
            <a:r>
              <a:rPr lang="pt-PT" dirty="0" err="1"/>
              <a:t>Noether</a:t>
            </a:r>
            <a:r>
              <a:rPr lang="pt-P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ao aplicarmos uma transformação continua ao sistema,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tal transformação deixa as dinâmicas do sistema invariantes se,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 transformação for genérica temos uma simetria do sistema, onde através  do teorema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Noether</a:t>
                </a:r>
                <a:r>
                  <a:rPr lang="pt-PT" sz="2200" dirty="0">
                    <a:solidFill>
                      <a:schemeClr val="tx1"/>
                    </a:solidFill>
                  </a:rPr>
                  <a:t> temos associada uma corrente e carga conservada.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97" t="-1568" r="-10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A8056D34-92DE-4B7A-9885-9EC9DD963DCF}"/>
              </a:ext>
            </a:extLst>
          </p:cNvPr>
          <p:cNvSpPr txBox="1"/>
          <p:nvPr/>
        </p:nvSpPr>
        <p:spPr>
          <a:xfrm>
            <a:off x="4851918" y="6007297"/>
            <a:ext cx="13322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500" i="1" dirty="0"/>
              <a:t>Todo o espaço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/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+ 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δϕ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/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pt-PT" sz="2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600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9E2D2D8-C20A-4A33-A263-7AC0F746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41" y="645978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9</a:t>
            </a:fld>
            <a:endParaRPr lang="pt-PT"/>
          </a:p>
        </p:txBody>
      </p:sp>
      <p:sp>
        <p:nvSpPr>
          <p:cNvPr id="10" name="Marcador de Posição da Data 3">
            <a:extLst>
              <a:ext uri="{FF2B5EF4-FFF2-40B4-BE49-F238E27FC236}">
                <a16:creationId xmlns:a16="http://schemas.microsoft.com/office/drawing/2014/main" id="{2E5AE7E2-810F-4BEA-9C9B-A289AFE9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501061"/>
            <a:ext cx="1706880" cy="365125"/>
          </a:xfrm>
        </p:spPr>
        <p:txBody>
          <a:bodyPr/>
          <a:lstStyle/>
          <a:p>
            <a:r>
              <a:rPr lang="pt-PT" dirty="0"/>
              <a:t>31/07/2018</a:t>
            </a:r>
          </a:p>
        </p:txBody>
      </p:sp>
      <p:sp>
        <p:nvSpPr>
          <p:cNvPr id="11" name="Marcador de Posição do Rodapé 4">
            <a:extLst>
              <a:ext uri="{FF2B5EF4-FFF2-40B4-BE49-F238E27FC236}">
                <a16:creationId xmlns:a16="http://schemas.microsoft.com/office/drawing/2014/main" id="{CD6FF992-1B7C-4F18-967C-4FE95A4C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6881" y="6501060"/>
            <a:ext cx="5740399" cy="365125"/>
          </a:xfrm>
        </p:spPr>
        <p:txBody>
          <a:bodyPr/>
          <a:lstStyle/>
          <a:p>
            <a:r>
              <a:rPr lang="en-US" dirty="0"/>
              <a:t>Phenomenology of the minimal B - L extension of the Standard Model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7018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Retrospetiva</Template>
  <TotalTime>4034</TotalTime>
  <Words>3357</Words>
  <Application>Microsoft Office PowerPoint</Application>
  <PresentationFormat>Apresentação no Ecrã (4:3)</PresentationFormat>
  <Paragraphs>457</Paragraphs>
  <Slides>45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Retrospetiva</vt:lpstr>
      <vt:lpstr>Phenomenology of the minimal  B - L extension of the Standard Model</vt:lpstr>
      <vt:lpstr>Conteúdo </vt:lpstr>
      <vt:lpstr>Apresentação do PowerPoint</vt:lpstr>
      <vt:lpstr>1 - Motivação</vt:lpstr>
      <vt:lpstr>1 - Motivação</vt:lpstr>
      <vt:lpstr>1 - Motivação</vt:lpstr>
      <vt:lpstr>Apresentação do PowerPoint</vt:lpstr>
      <vt:lpstr>2.1 - Formalismo</vt:lpstr>
      <vt:lpstr>2.2 - Simetria e o Teorema de Noether </vt:lpstr>
      <vt:lpstr>2.3 - Quebra espontânea de uma simetria </vt:lpstr>
      <vt:lpstr>2.3 - Quebra espontânea de uma simetria </vt:lpstr>
      <vt:lpstr>2.3 - Quebra espontânea de uma simetria </vt:lpstr>
      <vt:lpstr>Apresentação do PowerPoint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3.2 - Geração de massa dos fermiões no modelo padrão</vt:lpstr>
      <vt:lpstr>3.2 - Geração de massa dos fermiões no modelo padrão</vt:lpstr>
      <vt:lpstr>3.2 - Geração de massa dos fermiões no modelo padrão</vt:lpstr>
      <vt:lpstr>Apresentação do PowerPoint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4.2 - O Modelo B-L-SM, conteúdo bosônico</vt:lpstr>
      <vt:lpstr>4.2 - O Modelo B-L-SM, conteúdo bosônico</vt:lpstr>
      <vt:lpstr>4.2 - O Modelo B-L-SM, conteúdo bosônico</vt:lpstr>
      <vt:lpstr>4.2 - O Modelo B-L-SM, conteúdo bosônico</vt:lpstr>
      <vt:lpstr>4.3 - Neutrinos direitos no modelo B-L-SM </vt:lpstr>
      <vt:lpstr>4.3 - Neutrinos direitos no modelo B-L-SM </vt:lpstr>
      <vt:lpstr>4.3 - Neutrinos direitos no modelo B-L-SM </vt:lpstr>
      <vt:lpstr>Apresentação do PowerPoint</vt:lpstr>
      <vt:lpstr>5.1 - Parametrização teórica</vt:lpstr>
      <vt:lpstr>5.2 - Scan segundo uma parametrização </vt:lpstr>
      <vt:lpstr>5.3 - Uma primeira seleção de pontos  </vt:lpstr>
      <vt:lpstr>5.4 - Scans aleatórios</vt:lpstr>
      <vt:lpstr>5.5 - Limites de exclusão</vt:lpstr>
      <vt:lpstr>5.6 - Compatibilidade do sector de Higgs</vt:lpstr>
      <vt:lpstr>5.7 – Projeção de seleção de pontos em planos auxiliares  </vt:lpstr>
      <vt:lpstr>Apresentação do PowerPoint</vt:lpstr>
      <vt:lpstr>6 - Conclusões e trabalho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Fenomenologia da extensão minimal B-L do modelo padrão</dc:title>
  <dc:creator>João Rodrigues</dc:creator>
  <cp:lastModifiedBy>João Rodrigues</cp:lastModifiedBy>
  <cp:revision>168</cp:revision>
  <dcterms:created xsi:type="dcterms:W3CDTF">2018-07-23T12:18:01Z</dcterms:created>
  <dcterms:modified xsi:type="dcterms:W3CDTF">2018-07-31T20:38:52Z</dcterms:modified>
</cp:coreProperties>
</file>